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8" r:id="rId7"/>
    <p:sldId id="260" r:id="rId8"/>
    <p:sldId id="261" r:id="rId9"/>
    <p:sldId id="262" r:id="rId10"/>
    <p:sldId id="263" r:id="rId11"/>
    <p:sldId id="265" r:id="rId12"/>
    <p:sldId id="267" r:id="rId13"/>
    <p:sldId id="266" r:id="rId14"/>
    <p:sldId id="264" r:id="rId15"/>
    <p:sldId id="26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1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C8EDE0-D9BA-4EC8-835F-DB768EB65E83}" v="185" dt="2023-01-30T14:08:32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4B6761-1B35-0EE9-81F8-EBE243B65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7997B1-7D64-B0FE-E114-FD672F479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72BB00-8519-FCE4-2E3B-E800D867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C99192-E6F1-EC08-F74D-D5934B78F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4F7D8B-D1BB-EA3F-F20F-48BD8F40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67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F3079-BC7F-7A29-00CC-4F1664AF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7EA4BC-916B-91AB-A634-A0E477988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A4F4E7-BA57-97E4-FB14-9E31F54D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AB49D2-72CE-F7E3-583F-BEF11D48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A58DBD-2E50-F6AC-A965-8E203649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71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2C17E3F-C253-D8E8-0CE2-C00737524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8A4D33-4C55-9D58-9AEE-614DBF344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5859F9-9B37-5143-3D99-98D2BB6C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882B48-803D-18F1-6AE4-BB4C7F8D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C77D86-3537-C405-B10F-47DBB486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54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FD8F1-2D06-68DF-54E9-F5A7618C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CD8945-121C-7381-4DFE-B0212662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393385-AAF0-1206-2036-6D5CEB3CE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B43BB8-ED34-1EDB-29CF-2B1B5C8A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E6B801-26C5-5C8A-DC2B-0C04D3BE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71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83EA8-3342-D2EB-2B68-47048AE4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F322A5-ED39-B6C1-1C25-ED8CCDEAA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2F488C-DB05-69BF-C7BF-2C024FA2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885C48-E1FC-E55B-7426-5A5EABB2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0AE8CB-0C32-E0F1-45AF-4A5AE961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66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117C4F-BBC0-D7A3-B081-7A666F331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6E68DB-24A6-E042-F823-465A896CB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BB53E5-9CEA-2FAD-FE3B-AFBEABC01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E8C634-A342-D3AC-6458-15151B65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52698D-5872-AED9-0310-6F2BC8EB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D72507-C0E0-1EF1-2143-9C906F1C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15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E4327-9FC4-EA54-BAAE-64FE5E6D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3B72D3-8293-3E2B-D6E2-F68DF6955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BF5E8E-EB0A-0B01-6472-FF02F5463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25E4B0-6B6F-F963-AB8F-3674D76A4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0D22AEC-95DA-B9E1-93AF-9B8F1A115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27B736-1245-53BF-6B16-FBC336B15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6491DCF-8ED7-0DB4-9E2A-43598CB0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711C173-5DAC-4409-02E4-84296081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21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D7D24-7F28-F26C-D505-1630D290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A1D496-971B-C9F3-2242-5E4C0039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D888B5-1D01-5367-B477-294E8F99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A5BB0A-D085-B1EF-1E13-5445DE4E5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81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6413027-22BD-ED7B-2E98-9CF2928A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AD28D1-7298-12B4-E180-4E624C45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36A374-6B18-B9EB-9FB8-8656BAC7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36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CBC47D-A370-A9B0-E74C-4E93DD9DF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7B2079-9521-068A-968C-1A7E24F89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4ECB79-61FF-FDDC-1064-3C8B0F120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AC7F09-9F5A-2574-8953-0A0E3588E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FECA8F-A8B9-E894-684D-702C1B23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67BD65-917B-70AB-B3C1-641B2B6B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24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FE639F-2740-E5F6-2BFF-DDFB6EEE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9F70C26-1764-EF0F-BE7B-1E93A8E1A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5F5AB4-766E-B5CA-C146-38A5419D9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6A6B11-D061-98AB-4DC9-3D1D7BB1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2EC52F-E7C2-F3F0-4587-A1059397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56CB4D-B444-193C-66D6-C39041A4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18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81A1954-6D74-0223-B0F8-6004876E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BA0D4-1509-CCE7-533F-F65461819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AE5CFF-228A-C2D1-D644-253E6DE80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353C7-654A-4827-9E44-4B1E58639AA8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262E9B-5439-C11A-BF4B-E885E3050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0B8F73-9DE2-50D7-40C7-5B9450D47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14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usique_libre_de_droits_Ikson_-_Lighthouse">
            <a:hlinkClick r:id="" action="ppaction://media"/>
            <a:extLst>
              <a:ext uri="{FF2B5EF4-FFF2-40B4-BE49-F238E27FC236}">
                <a16:creationId xmlns:a16="http://schemas.microsoft.com/office/drawing/2014/main" id="{D0A1C1B4-5734-8987-D23B-2F5510CF6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A82431F8-DF9A-4CA3-C394-ECB05CDB56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21150"/>
          <a:stretch/>
        </p:blipFill>
        <p:spPr>
          <a:xfrm>
            <a:off x="3716867" y="1149114"/>
            <a:ext cx="4637390" cy="462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476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308755" y="6049026"/>
            <a:ext cx="9147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accompagne les bénéficiaires du RSA en lien avec le département et intervient dans le cadre des CLI (Comités Locaux d’Insertion)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CD81F3-B136-377D-1B05-0CA7917ABC29}"/>
              </a:ext>
            </a:extLst>
          </p:cNvPr>
          <p:cNvSpPr txBox="1"/>
          <p:nvPr/>
        </p:nvSpPr>
        <p:spPr>
          <a:xfrm>
            <a:off x="766126" y="2968294"/>
            <a:ext cx="68713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dirty="0">
                <a:effectLst/>
                <a:latin typeface="+mj-lt"/>
              </a:rPr>
              <a:t>FORCE Picardie accompagne de manière contractualisée les bénéficiaires du revenu de solidarité active depuis 2017, sous la responsabilité du Conseil Départemental de la Somme.</a:t>
            </a:r>
          </a:p>
          <a:p>
            <a:pPr algn="l"/>
            <a:r>
              <a:rPr lang="fr-FR" sz="2000" b="0" i="0" dirty="0">
                <a:effectLst/>
                <a:latin typeface="+mj-lt"/>
              </a:rPr>
              <a:t>L’objectif est de </a:t>
            </a:r>
            <a:r>
              <a:rPr lang="fr-FR" sz="2000" b="1" i="0" dirty="0">
                <a:effectLst/>
                <a:latin typeface="+mj-lt"/>
              </a:rPr>
              <a:t>favoriser une dynamique d’insertion en proposant un accompagnement vers l’emploi et la formation ainsi que la gestion des facteurs environnants </a:t>
            </a:r>
            <a:r>
              <a:rPr lang="fr-FR" sz="2000" b="0" i="0" dirty="0">
                <a:effectLst/>
                <a:latin typeface="+mj-lt"/>
              </a:rPr>
              <a:t>: mobilité, garde d’enfants, logement… en mobilisant les actions d’insertion du département ainsi que tous les partenaires publics et associatifs.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1C0B70-CF4C-B8ED-6F8A-9FEF5B02E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397" y="2965240"/>
            <a:ext cx="3483470" cy="23687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ACFB19-457B-9468-40FB-AE2BC2C9B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7" t="36742" r="31320" b="47045"/>
          <a:stretch/>
        </p:blipFill>
        <p:spPr>
          <a:xfrm>
            <a:off x="766126" y="932523"/>
            <a:ext cx="10149793" cy="19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95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AEE030B-E10C-3311-4F05-489BFC9AD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t="63552" r="31320" b="28782"/>
          <a:stretch/>
        </p:blipFill>
        <p:spPr>
          <a:xfrm>
            <a:off x="587534" y="5234959"/>
            <a:ext cx="10938895" cy="9445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308755" y="6049026"/>
            <a:ext cx="914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accompagne les salariés des chantiers d’insertion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491F927-EA80-7A0F-8C4E-6D5FA5BEF324}"/>
              </a:ext>
            </a:extLst>
          </p:cNvPr>
          <p:cNvSpPr txBox="1"/>
          <p:nvPr/>
        </p:nvSpPr>
        <p:spPr>
          <a:xfrm>
            <a:off x="2830632" y="2514004"/>
            <a:ext cx="885116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La CCTNP permet à chacun des salariés des chantiers d’insertion de bénéficier d’un accompagnement socioprofessionnel de qualité qui vise à résoudre les problématiques qu’il rencontre :</a:t>
            </a:r>
          </a:p>
          <a:p>
            <a:r>
              <a:rPr lang="fr-FR" sz="1600" dirty="0"/>
              <a:t>FORCE Picardie organise </a:t>
            </a:r>
            <a:r>
              <a:rPr lang="fr-FR" sz="1600" b="1" dirty="0"/>
              <a:t>l’animation d’ateliers collectifs </a:t>
            </a:r>
            <a:r>
              <a:rPr lang="fr-FR" sz="1600" dirty="0"/>
              <a:t>pertinents (Compétences numériques, remise à niveau, Techniques de recherche d’emploi, …), éclaire les opportunités (visite d’entreprises, forum, job dating, offres d’emploi, formation qualifiante…), mobilise les </a:t>
            </a:r>
            <a:r>
              <a:rPr lang="fr-FR" sz="1600" b="1" dirty="0"/>
              <a:t>interlocuteurs et les partenaires pertinents </a:t>
            </a:r>
            <a:r>
              <a:rPr lang="fr-FR" sz="1600" dirty="0"/>
              <a:t>pour répondre aux besoins du salarié en insertion et s’appuie et contribue à développer le réseau d’entreprises en territoire.</a:t>
            </a:r>
          </a:p>
          <a:p>
            <a:r>
              <a:rPr lang="fr-FR" sz="1600" dirty="0"/>
              <a:t>Dans le cadre d’entretiens individuels fréquents et réguliers avec chaque salarié en insertion, FORCE Picardie accompagne la définition et la mise en œuvre d’un </a:t>
            </a:r>
            <a:r>
              <a:rPr lang="fr-FR" sz="1600" b="1" dirty="0"/>
              <a:t>plan d’action personnalisé</a:t>
            </a:r>
            <a:r>
              <a:rPr lang="fr-FR" sz="1600" dirty="0"/>
              <a:t>.</a:t>
            </a:r>
          </a:p>
          <a:p>
            <a:r>
              <a:rPr lang="fr-FR" sz="1600" dirty="0"/>
              <a:t>Au-delà de ces actions, les accompagnateurs socioprofessionnels de FORCE Picardie assurent de larges plages de </a:t>
            </a:r>
            <a:r>
              <a:rPr lang="fr-FR" sz="1600" b="1" dirty="0"/>
              <a:t>disponibilité</a:t>
            </a:r>
            <a:r>
              <a:rPr lang="fr-FR" sz="1600" dirty="0"/>
              <a:t> téléphonique afin de répondre aux besoins des salariés.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048347D-2251-0CF9-5EF4-E356781F3AB8}"/>
              </a:ext>
            </a:extLst>
          </p:cNvPr>
          <p:cNvGrpSpPr/>
          <p:nvPr/>
        </p:nvGrpSpPr>
        <p:grpSpPr>
          <a:xfrm>
            <a:off x="566115" y="2643146"/>
            <a:ext cx="2270381" cy="2527951"/>
            <a:chOff x="8357505" y="3100029"/>
            <a:chExt cx="2853676" cy="285692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09F7AC6-8B5B-8FFF-CACF-EA3C995C7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4427" y="3100029"/>
              <a:ext cx="2826754" cy="9445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3E88234-AAD0-B7D9-0B7E-DB24573FD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4877" y="4044529"/>
              <a:ext cx="2846304" cy="951033"/>
            </a:xfrm>
            <a:prstGeom prst="rect">
              <a:avLst/>
            </a:prstGeom>
          </p:spPr>
        </p:pic>
        <p:pic>
          <p:nvPicPr>
            <p:cNvPr id="5122" name="Picture 2" descr="Chantier Espaces verts">
              <a:extLst>
                <a:ext uri="{FF2B5EF4-FFF2-40B4-BE49-F238E27FC236}">
                  <a16:creationId xmlns:a16="http://schemas.microsoft.com/office/drawing/2014/main" id="{369D7DAC-B707-F5D8-7A32-80047F69F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505" y="4999125"/>
              <a:ext cx="2846306" cy="957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52931164-01A2-81BA-8820-4FB0B1F0EF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03" t="62394" r="25606" b="23398"/>
          <a:stretch/>
        </p:blipFill>
        <p:spPr>
          <a:xfrm>
            <a:off x="498763" y="997802"/>
            <a:ext cx="11192321" cy="14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79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308755" y="6049026"/>
            <a:ext cx="9147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participe aux événements formation et emploi, accompagne vers et dans la formation, organise des rencontres avec les partenaires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90A9D0-8DEA-346B-C77E-41492587D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9" t="14782" r="71966" b="10290"/>
          <a:stretch/>
        </p:blipFill>
        <p:spPr>
          <a:xfrm>
            <a:off x="426969" y="932523"/>
            <a:ext cx="1722615" cy="49505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BCA39A-613D-99D8-75DF-2EC276171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7" t="14215" r="34620" b="48696"/>
          <a:stretch/>
        </p:blipFill>
        <p:spPr>
          <a:xfrm>
            <a:off x="2149584" y="916895"/>
            <a:ext cx="6497461" cy="25463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0CF63C4-393F-C011-C659-B71EB1D57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36" t="28985" r="34864" b="36903"/>
          <a:stretch/>
        </p:blipFill>
        <p:spPr>
          <a:xfrm>
            <a:off x="2197913" y="3373007"/>
            <a:ext cx="6400801" cy="23394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AC12A00-4740-31A8-A27C-B12F3D344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35" t="35362" r="62461" b="27508"/>
          <a:stretch/>
        </p:blipFill>
        <p:spPr>
          <a:xfrm>
            <a:off x="8598714" y="953890"/>
            <a:ext cx="3267941" cy="25463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C900A9F-9ED3-39D0-CA4A-70370B261E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87" b="-7623"/>
          <a:stretch/>
        </p:blipFill>
        <p:spPr>
          <a:xfrm>
            <a:off x="8670542" y="3685727"/>
            <a:ext cx="3196113" cy="21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21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308755" y="6049026"/>
            <a:ext cx="914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</a:t>
            </a:r>
            <a:r>
              <a:rPr lang="fr-FR" b="1" dirty="0">
                <a:solidFill>
                  <a:srgbClr val="243238"/>
                </a:solidFill>
                <a:latin typeface="Lato" panose="020F0502020204030203" pitchFamily="34" charset="0"/>
              </a:rPr>
              <a:t>développe ses partenariats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1E261D6-16D4-AC35-96B5-81A63F67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" t="-31782" r="-1307" b="47750"/>
          <a:stretch/>
        </p:blipFill>
        <p:spPr>
          <a:xfrm>
            <a:off x="376192" y="-1259392"/>
            <a:ext cx="5870937" cy="65697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8DEF71-A991-C056-3A53-B1C12E7F9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69"/>
          <a:stretch/>
        </p:blipFill>
        <p:spPr>
          <a:xfrm>
            <a:off x="6076320" y="1344266"/>
            <a:ext cx="5870937" cy="38176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44A1ED-4284-A17B-A3CD-029A0B8BB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6"/>
          <a:stretch/>
        </p:blipFill>
        <p:spPr>
          <a:xfrm>
            <a:off x="8676201" y="5011652"/>
            <a:ext cx="1779764" cy="81005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39E7963-DA03-B098-1E3F-352BEFDA7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67" y="4829646"/>
            <a:ext cx="912399" cy="76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095170-CF8A-1E18-66DC-6C2AD47F7D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493"/>
          <a:stretch>
            <a:fillRect/>
          </a:stretch>
        </p:blipFill>
        <p:spPr>
          <a:xfrm>
            <a:off x="320777" y="1383788"/>
            <a:ext cx="913664" cy="6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1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125719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308755" y="6049026"/>
            <a:ext cx="914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</a:t>
            </a:r>
            <a:r>
              <a:rPr lang="fr-FR" b="1" dirty="0">
                <a:solidFill>
                  <a:srgbClr val="243238"/>
                </a:solidFill>
                <a:latin typeface="Lato" panose="020F0502020204030203" pitchFamily="34" charset="0"/>
              </a:rPr>
              <a:t>développe sa e-visibilité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4A73AF-FAA4-477D-E56B-D1AA1ADB1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4" t="8406" r="32907" b="21058"/>
          <a:stretch/>
        </p:blipFill>
        <p:spPr>
          <a:xfrm>
            <a:off x="689686" y="1138125"/>
            <a:ext cx="5861636" cy="36528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08020B-3FB5-B07D-4986-81F545062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" t="12893" r="8190" b="12793"/>
          <a:stretch/>
        </p:blipFill>
        <p:spPr>
          <a:xfrm>
            <a:off x="4727046" y="2682898"/>
            <a:ext cx="6901535" cy="31631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8C8A0FF-5832-19CF-8F2D-03CC76B70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0" t="23637" r="78929" b="68059"/>
          <a:stretch/>
        </p:blipFill>
        <p:spPr>
          <a:xfrm>
            <a:off x="8177813" y="1138125"/>
            <a:ext cx="1341783" cy="130814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4014E83-88F1-3E02-C4A8-62E1600C56F1}"/>
              </a:ext>
            </a:extLst>
          </p:cNvPr>
          <p:cNvSpPr txBox="1"/>
          <p:nvPr/>
        </p:nvSpPr>
        <p:spPr>
          <a:xfrm>
            <a:off x="1099127" y="5203386"/>
            <a:ext cx="3443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https://www.forcepicardie.fr/</a:t>
            </a:r>
          </a:p>
        </p:txBody>
      </p:sp>
    </p:spTree>
    <p:extLst>
      <p:ext uri="{BB962C8B-B14F-4D97-AF65-F5344CB8AC3E}">
        <p14:creationId xmlns:p14="http://schemas.microsoft.com/office/powerpoint/2010/main" val="1438740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A82431F8-DF9A-4CA3-C394-ECB05CDB5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21150"/>
          <a:stretch/>
        </p:blipFill>
        <p:spPr>
          <a:xfrm>
            <a:off x="689686" y="1452639"/>
            <a:ext cx="3956256" cy="39485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9934C3-0CB3-479F-ADC3-F8C4E8947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89" t="30662" r="35722" b="55701"/>
          <a:stretch/>
        </p:blipFill>
        <p:spPr>
          <a:xfrm>
            <a:off x="4938412" y="1321407"/>
            <a:ext cx="6690169" cy="42110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950210-EEAC-0721-6863-848E90A579E3}"/>
              </a:ext>
            </a:extLst>
          </p:cNvPr>
          <p:cNvSpPr txBox="1"/>
          <p:nvPr/>
        </p:nvSpPr>
        <p:spPr>
          <a:xfrm>
            <a:off x="1308755" y="6049026"/>
            <a:ext cx="914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</a:t>
            </a:r>
            <a:r>
              <a:rPr lang="fr-FR" b="1">
                <a:solidFill>
                  <a:srgbClr val="243238"/>
                </a:solidFill>
                <a:latin typeface="Lato" panose="020F0502020204030203" pitchFamily="34" charset="0"/>
              </a:rPr>
              <a:t>: depuis 1993, tout </a:t>
            </a:r>
            <a:r>
              <a:rPr lang="fr-FR" b="1" dirty="0">
                <a:solidFill>
                  <a:srgbClr val="243238"/>
                </a:solidFill>
                <a:latin typeface="Lato" panose="020F0502020204030203" pitchFamily="34" charset="0"/>
              </a:rPr>
              <a:t>pour réussir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338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A82431F8-DF9A-4CA3-C394-ECB05CDB5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21150"/>
          <a:stretch/>
        </p:blipFill>
        <p:spPr>
          <a:xfrm>
            <a:off x="689686" y="1452639"/>
            <a:ext cx="3956256" cy="39485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9934C3-0CB3-479F-ADC3-F8C4E89472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89" t="30662" r="35722" b="55701"/>
          <a:stretch/>
        </p:blipFill>
        <p:spPr>
          <a:xfrm>
            <a:off x="4938412" y="1321407"/>
            <a:ext cx="6690169" cy="4211010"/>
          </a:xfrm>
          <a:prstGeom prst="rect">
            <a:avLst/>
          </a:prstGeom>
        </p:spPr>
      </p:pic>
      <p:pic>
        <p:nvPicPr>
          <p:cNvPr id="6" name="Musique_libre_de_droits_Ikson_-_Lighthouse">
            <a:hlinkClick r:id="" action="ppaction://media"/>
            <a:extLst>
              <a:ext uri="{FF2B5EF4-FFF2-40B4-BE49-F238E27FC236}">
                <a16:creationId xmlns:a16="http://schemas.microsoft.com/office/drawing/2014/main" id="{D0A1C1B4-5734-8987-D23B-2F5510CF6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019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B00C8B3A-B197-D946-D5FA-6A8D9849FB44}"/>
              </a:ext>
            </a:extLst>
          </p:cNvPr>
          <p:cNvSpPr txBox="1"/>
          <p:nvPr/>
        </p:nvSpPr>
        <p:spPr>
          <a:xfrm>
            <a:off x="2336800" y="1337077"/>
            <a:ext cx="9291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Association régie par la loi 1901 </a:t>
            </a: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qui a pour vocation la formation des publics jeune et adulte ainsi que l’accompagnement des demandeurs d’emploi.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2E2F969-8379-C986-2DE9-A0CF6F07CB3C}"/>
              </a:ext>
            </a:extLst>
          </p:cNvPr>
          <p:cNvSpPr txBox="1"/>
          <p:nvPr/>
        </p:nvSpPr>
        <p:spPr>
          <a:xfrm>
            <a:off x="689685" y="2695800"/>
            <a:ext cx="1093889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Président : Olivier BRUNET</a:t>
            </a:r>
          </a:p>
          <a:p>
            <a:endParaRPr lang="fr-FR" dirty="0"/>
          </a:p>
          <a:p>
            <a:r>
              <a:rPr lang="fr-FR" dirty="0"/>
              <a:t>Directeur : Gaël DUPUIS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Agrément DREETS : 22 80 00625 80 octobre 1993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6C2231-DA97-B26A-9B89-02AB23B9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45" y="4054123"/>
            <a:ext cx="2651028" cy="72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C19C26-75DD-EBCA-AF9A-EDFD8FA30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890" y="3554154"/>
            <a:ext cx="1647586" cy="164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BFDDD50-30EE-F2FF-4277-2F5A5F19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14" y="4068782"/>
            <a:ext cx="2857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F6D58F9-A1C4-AA69-757D-4DAE162F88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21150"/>
          <a:stretch/>
        </p:blipFill>
        <p:spPr>
          <a:xfrm>
            <a:off x="689686" y="1022879"/>
            <a:ext cx="1458973" cy="145613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EA2FAC5-3271-A78D-F547-6769FE4B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152" y="3571947"/>
            <a:ext cx="1979654" cy="164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65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1985B8C-3CFB-A75B-DC06-045EC42254C4}"/>
              </a:ext>
            </a:extLst>
          </p:cNvPr>
          <p:cNvGrpSpPr/>
          <p:nvPr/>
        </p:nvGrpSpPr>
        <p:grpSpPr>
          <a:xfrm>
            <a:off x="3614616" y="1021636"/>
            <a:ext cx="7816002" cy="4603552"/>
            <a:chOff x="567551" y="314838"/>
            <a:chExt cx="10574570" cy="622832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EA3F66E-83DC-8C28-34A7-DFB10360F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444" t="19293" r="15625" b="15859"/>
            <a:stretch/>
          </p:blipFill>
          <p:spPr>
            <a:xfrm>
              <a:off x="567551" y="314838"/>
              <a:ext cx="10574570" cy="6228324"/>
            </a:xfrm>
            <a:prstGeom prst="rect">
              <a:avLst/>
            </a:prstGeom>
            <a:ln w="53975">
              <a:gradFill flip="none" rotWithShape="1">
                <a:gsLst>
                  <a:gs pos="0">
                    <a:srgbClr val="793B88"/>
                  </a:gs>
                  <a:gs pos="100000">
                    <a:srgbClr val="9FC3A3"/>
                  </a:gs>
                </a:gsLst>
                <a:lin ang="13500000" scaled="1"/>
                <a:tileRect/>
              </a:gradFill>
            </a:ln>
          </p:spPr>
        </p:pic>
        <p:sp>
          <p:nvSpPr>
            <p:cNvPr id="11" name="Organigramme : Fusion 10">
              <a:extLst>
                <a:ext uri="{FF2B5EF4-FFF2-40B4-BE49-F238E27FC236}">
                  <a16:creationId xmlns:a16="http://schemas.microsoft.com/office/drawing/2014/main" id="{A417F558-A528-3526-39A7-3656D2286E65}"/>
                </a:ext>
              </a:extLst>
            </p:cNvPr>
            <p:cNvSpPr/>
            <p:nvPr/>
          </p:nvSpPr>
          <p:spPr>
            <a:xfrm>
              <a:off x="7091755" y="3733547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Organigramme : Fusion 11">
              <a:extLst>
                <a:ext uri="{FF2B5EF4-FFF2-40B4-BE49-F238E27FC236}">
                  <a16:creationId xmlns:a16="http://schemas.microsoft.com/office/drawing/2014/main" id="{1DD1B2FA-3FEA-4D47-4AB7-81F86510718C}"/>
                </a:ext>
              </a:extLst>
            </p:cNvPr>
            <p:cNvSpPr/>
            <p:nvPr/>
          </p:nvSpPr>
          <p:spPr>
            <a:xfrm>
              <a:off x="6102896" y="1536082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Organigramme : Fusion 12">
              <a:extLst>
                <a:ext uri="{FF2B5EF4-FFF2-40B4-BE49-F238E27FC236}">
                  <a16:creationId xmlns:a16="http://schemas.microsoft.com/office/drawing/2014/main" id="{782A0F8A-59B0-92F9-33F4-A558BF56F7AF}"/>
                </a:ext>
              </a:extLst>
            </p:cNvPr>
            <p:cNvSpPr/>
            <p:nvPr/>
          </p:nvSpPr>
          <p:spPr>
            <a:xfrm>
              <a:off x="5900589" y="3880045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Organigramme : Fusion 13">
              <a:extLst>
                <a:ext uri="{FF2B5EF4-FFF2-40B4-BE49-F238E27FC236}">
                  <a16:creationId xmlns:a16="http://schemas.microsoft.com/office/drawing/2014/main" id="{BDB71DA1-59FF-6251-AB90-7D3B039286E0}"/>
                </a:ext>
              </a:extLst>
            </p:cNvPr>
            <p:cNvSpPr/>
            <p:nvPr/>
          </p:nvSpPr>
          <p:spPr>
            <a:xfrm>
              <a:off x="5052996" y="1740893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Organigramme : Fusion 14">
              <a:extLst>
                <a:ext uri="{FF2B5EF4-FFF2-40B4-BE49-F238E27FC236}">
                  <a16:creationId xmlns:a16="http://schemas.microsoft.com/office/drawing/2014/main" id="{1F9A10D6-3DB1-EC7E-E701-91070F6EC6B3}"/>
                </a:ext>
              </a:extLst>
            </p:cNvPr>
            <p:cNvSpPr/>
            <p:nvPr/>
          </p:nvSpPr>
          <p:spPr>
            <a:xfrm>
              <a:off x="3209446" y="1975575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Organigramme : Fusion 15">
              <a:extLst>
                <a:ext uri="{FF2B5EF4-FFF2-40B4-BE49-F238E27FC236}">
                  <a16:creationId xmlns:a16="http://schemas.microsoft.com/office/drawing/2014/main" id="{445A383E-6036-EFC4-8574-D1F4AE3B3F0C}"/>
                </a:ext>
              </a:extLst>
            </p:cNvPr>
            <p:cNvSpPr/>
            <p:nvPr/>
          </p:nvSpPr>
          <p:spPr>
            <a:xfrm>
              <a:off x="2318373" y="510599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Organigramme : Fusion 16">
              <a:extLst>
                <a:ext uri="{FF2B5EF4-FFF2-40B4-BE49-F238E27FC236}">
                  <a16:creationId xmlns:a16="http://schemas.microsoft.com/office/drawing/2014/main" id="{2CA5279A-8539-82E8-BBF7-2930FC217EEF}"/>
                </a:ext>
              </a:extLst>
            </p:cNvPr>
            <p:cNvSpPr/>
            <p:nvPr/>
          </p:nvSpPr>
          <p:spPr>
            <a:xfrm>
              <a:off x="3521626" y="681513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Organigramme : Fusion 17">
              <a:extLst>
                <a:ext uri="{FF2B5EF4-FFF2-40B4-BE49-F238E27FC236}">
                  <a16:creationId xmlns:a16="http://schemas.microsoft.com/office/drawing/2014/main" id="{4BE2A8BF-C7EC-3DCF-E6FC-D371EACE02AD}"/>
                </a:ext>
              </a:extLst>
            </p:cNvPr>
            <p:cNvSpPr/>
            <p:nvPr/>
          </p:nvSpPr>
          <p:spPr>
            <a:xfrm>
              <a:off x="7918420" y="2921490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Organigramme : Fusion 18">
              <a:extLst>
                <a:ext uri="{FF2B5EF4-FFF2-40B4-BE49-F238E27FC236}">
                  <a16:creationId xmlns:a16="http://schemas.microsoft.com/office/drawing/2014/main" id="{F9180B55-7B69-6BD9-4012-DEDED35FE448}"/>
                </a:ext>
              </a:extLst>
            </p:cNvPr>
            <p:cNvSpPr/>
            <p:nvPr/>
          </p:nvSpPr>
          <p:spPr>
            <a:xfrm>
              <a:off x="9447926" y="3623674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E2A4337-D0BF-7ED2-03C2-61E79CCCB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6" r="21150"/>
            <a:stretch/>
          </p:blipFill>
          <p:spPr>
            <a:xfrm>
              <a:off x="897988" y="4228849"/>
              <a:ext cx="2030272" cy="2026316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7B3DF917-FC46-61BE-E8EF-1639E8408D96}"/>
              </a:ext>
            </a:extLst>
          </p:cNvPr>
          <p:cNvSpPr txBox="1"/>
          <p:nvPr/>
        </p:nvSpPr>
        <p:spPr>
          <a:xfrm>
            <a:off x="694189" y="1329283"/>
            <a:ext cx="25381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Une présence active et permanente sur l’ensemble du territoire, et avec la particularité et l’expérience des interventions en zones urbaines et rurales.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8CD87D-8083-E165-6571-4AEBF623B933}"/>
              </a:ext>
            </a:extLst>
          </p:cNvPr>
          <p:cNvSpPr txBox="1"/>
          <p:nvPr/>
        </p:nvSpPr>
        <p:spPr>
          <a:xfrm>
            <a:off x="566115" y="6010766"/>
            <a:ext cx="1105977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ans d’expérience auprès de publics fragilisés : Bénéficiaires du RSA, demandeurs d’emploi de longue durée, publics jeunes issus des Quartiers Prioritaires de la Ville et de milieu rural, personnes reconnues Travailleurs Handicapés…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3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28CD87D-8083-E165-6571-4AEBF623B933}"/>
              </a:ext>
            </a:extLst>
          </p:cNvPr>
          <p:cNvSpPr txBox="1"/>
          <p:nvPr/>
        </p:nvSpPr>
        <p:spPr>
          <a:xfrm>
            <a:off x="566115" y="6010766"/>
            <a:ext cx="1105977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 Picardie développe en continu son expertise des suivis renforcés et réguliers à la fois individuels et collectifs permet, pour peu à peu de lever tout ou partie des freins et faciliter la réinsertion sociale et professionnelle.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237DB18-F168-018C-250B-234BEBEA17E2}"/>
              </a:ext>
            </a:extLst>
          </p:cNvPr>
          <p:cNvSpPr txBox="1"/>
          <p:nvPr/>
        </p:nvSpPr>
        <p:spPr>
          <a:xfrm>
            <a:off x="689686" y="1083151"/>
            <a:ext cx="5406314" cy="4760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 différentes expériences auprès de ces publics dans le cadre de prestations d’accompagnement de droit commun nous ont démontré qu’un </a:t>
            </a:r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suivi renforcé et régulier à la fois individuel et collectif</a:t>
            </a: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permet, peu à peu de lever tout ou partie de ces freins et faciliter la réinsertion sociale et professionnelle.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 PICARDIE a animé par le passé des actions telles que Label Actif, DCP et POM principalement.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 PICARDIE est intervenue aussi sur des formations qualifiantes telles que les préparations aux concours paramédicaux et a été par ailleurs référente TRACE durant cinq années.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Et, de façon plus récente et en continu, </a:t>
            </a:r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2010 à 2017 FORCE PICARDIE a animée le dispositif PAL sur le territoire du Grand Amiénois, notamment à Doullens situé à une trentaine de kilomètres d’Amiens et sur celui de la Picardie Maritime, Abbeville et en ruralité.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33C84F5-542D-FD82-697A-1B20DB87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236" y="1083151"/>
            <a:ext cx="4504649" cy="450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9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28CD87D-8083-E165-6571-4AEBF623B933}"/>
              </a:ext>
            </a:extLst>
          </p:cNvPr>
          <p:cNvSpPr txBox="1"/>
          <p:nvPr/>
        </p:nvSpPr>
        <p:spPr>
          <a:xfrm>
            <a:off x="566115" y="6010766"/>
            <a:ext cx="1105977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L’expertise des suivis renforcés et réguliers à la fois individuels et collectifs permet, pour peu à peu de lever tout ou partie des freins et faciliter la réinsertion sociale et professionnelle.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237DB18-F168-018C-250B-234BEBEA17E2}"/>
              </a:ext>
            </a:extLst>
          </p:cNvPr>
          <p:cNvSpPr txBox="1"/>
          <p:nvPr/>
        </p:nvSpPr>
        <p:spPr>
          <a:xfrm>
            <a:off x="689685" y="889192"/>
            <a:ext cx="10936199" cy="5000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activités actuelles de FORCE PICARDIE sont en lien direct avec l’accompagnement socioprofessionnel de publics en situation de précarité :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fr-FR" sz="1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L’association, depuis 2010, dans le cadre de l’IAE, assure le suivi socioprofessionnel des 36 salariés en CDDI des </a:t>
            </a:r>
            <a:r>
              <a:rPr lang="fr-FR" sz="1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chantiers d’insertion</a:t>
            </a: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Territoire Nord Picardie afin de lever les freins pour accéder à un emploi ou une qualification.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Depuis 2017 l’association réalise la contractualisation auprès des </a:t>
            </a:r>
            <a:r>
              <a:rPr lang="fr-FR" sz="1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bénéficiaires du RSA </a:t>
            </a: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 trois territoires du département de la Somme (Picardie Maritime, 5 vallées, et Amiens). La réalisation du CER des bénéficiaires demande de construire avec les demandeurs d’emploi un parcours d’insertion professionnelle adapté.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Depuis 2016, l’association accompagne des demandeurs d’emplois issus des QPPV (Creil, Amiens, Beauvais) dans le cadre de </a:t>
            </a:r>
            <a:r>
              <a:rPr lang="fr-FR" sz="1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POEC</a:t>
            </a: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afin de lever les freins à l’emploi et pré-qualifier les stagiaires dans des secteurs d’activités porteurs.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Depuis 2017, l’association accompagne les </a:t>
            </a:r>
            <a:r>
              <a:rPr lang="fr-FR" sz="1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salariés en contrat aidé PEC </a:t>
            </a: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leur parcours de formation et d’insertion professionnelle grâce à l’acquisition de nouvelles compétences professionnelles et techniques ; un accompagnement au quotidien et l’accès à une formation pré- qualifiante.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Depuis 2018, l’association intervient dans le cadre des </a:t>
            </a:r>
            <a:r>
              <a:rPr lang="fr-FR" sz="1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DVE</a:t>
            </a: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région Haut de France sur les soft-</a:t>
            </a:r>
            <a:r>
              <a:rPr lang="fr-FR" sz="14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auprès du Greta.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Depuis 2021, l’association intervient sur la formation qualifiante de CIP 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Depuis 2022, l’association intervient sur l’ensemble du département de la Somme afin de mettre en œuvre une action d’insertion nouvelle et innovante : </a:t>
            </a:r>
            <a:r>
              <a:rPr lang="fr-FR" sz="1400" b="1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Prépa’IAE</a:t>
            </a:r>
            <a:r>
              <a:rPr lang="fr-FR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prépare les bénéficiaires et demandeurs d’emploi afin de sécuriser leur parcours d’accès, d’intégration et de maintien en Structures d’insertion par l’Activité économique.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Depuis 2024, l’association intervient sur l’accompagnement des participants du PLIE sur le territoire </a:t>
            </a:r>
            <a:r>
              <a:rPr lang="fr-FR" sz="140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Amienois</a:t>
            </a:r>
            <a:endParaRPr lang="fr-FR" sz="1400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30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7BC42FFB-689E-F145-9DD1-910265951532}"/>
              </a:ext>
            </a:extLst>
          </p:cNvPr>
          <p:cNvSpPr txBox="1"/>
          <p:nvPr/>
        </p:nvSpPr>
        <p:spPr>
          <a:xfrm>
            <a:off x="517378" y="2400789"/>
            <a:ext cx="280283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dirty="0">
                <a:effectLst/>
                <a:latin typeface="+mj-lt"/>
              </a:rPr>
              <a:t>La </a:t>
            </a:r>
            <a:r>
              <a:rPr lang="fr-FR" sz="1600" b="1" i="0" dirty="0">
                <a:effectLst/>
                <a:latin typeface="+mj-lt"/>
              </a:rPr>
              <a:t>P</a:t>
            </a:r>
            <a:r>
              <a:rPr lang="fr-FR" sz="1600" b="0" i="0" dirty="0">
                <a:effectLst/>
                <a:latin typeface="+mj-lt"/>
              </a:rPr>
              <a:t>réparation </a:t>
            </a:r>
            <a:r>
              <a:rPr lang="fr-FR" sz="1600" b="1" i="0" dirty="0">
                <a:effectLst/>
                <a:latin typeface="+mj-lt"/>
              </a:rPr>
              <a:t>O</a:t>
            </a:r>
            <a:r>
              <a:rPr lang="fr-FR" sz="1600" b="0" i="0" dirty="0">
                <a:effectLst/>
                <a:latin typeface="+mj-lt"/>
              </a:rPr>
              <a:t>pérationnelle à l’</a:t>
            </a:r>
            <a:r>
              <a:rPr lang="fr-FR" sz="1600" b="1" i="0" dirty="0">
                <a:effectLst/>
                <a:latin typeface="+mj-lt"/>
              </a:rPr>
              <a:t>E</a:t>
            </a:r>
            <a:r>
              <a:rPr lang="fr-FR" sz="1600" b="0" i="0" dirty="0">
                <a:effectLst/>
                <a:latin typeface="+mj-lt"/>
              </a:rPr>
              <a:t>mploi </a:t>
            </a:r>
            <a:r>
              <a:rPr lang="fr-FR" sz="1600" b="1" i="0" dirty="0">
                <a:effectLst/>
                <a:latin typeface="+mj-lt"/>
              </a:rPr>
              <a:t>C</a:t>
            </a:r>
            <a:r>
              <a:rPr lang="fr-FR" sz="1600" b="0" i="0" dirty="0">
                <a:effectLst/>
                <a:latin typeface="+mj-lt"/>
              </a:rPr>
              <a:t>ollective est une action de formation permettant à plusieurs demandeurs d’emploi d’acquérir les compétences requises pour occuper des emplois correspondants à des besoins identifiés par une branche professionnelle ou, à défaut, par le conseil d’administration d’un opérateur de compétences (OPCO).</a:t>
            </a:r>
            <a:endParaRPr lang="fr-FR" sz="1600" dirty="0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255856" y="6006820"/>
            <a:ext cx="9220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forme les demandeurs d’emploi en POEC: </a:t>
            </a:r>
            <a:b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</a:br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90%</a:t>
            </a:r>
            <a:r>
              <a:rPr lang="fr-FR" b="0" i="1" dirty="0">
                <a:solidFill>
                  <a:srgbClr val="243238"/>
                </a:solidFill>
                <a:effectLst/>
                <a:latin typeface="Poppins" panose="00000500000000000000" pitchFamily="2" charset="0"/>
              </a:rPr>
              <a:t> des stagiaires accueillis ont été satisfaits de la formation suivie !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CB8876B-9B17-E744-3E12-557A64A69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 l="23777" r="13483"/>
          <a:stretch/>
        </p:blipFill>
        <p:spPr>
          <a:xfrm>
            <a:off x="3412294" y="1754221"/>
            <a:ext cx="3834710" cy="41544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779C1A-B5E1-E1CB-89EC-5660C316F5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7" t="82451" r="31320" b="6729"/>
          <a:stretch/>
        </p:blipFill>
        <p:spPr>
          <a:xfrm>
            <a:off x="630871" y="949349"/>
            <a:ext cx="11043751" cy="1429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2FCE2E-DC20-02D7-59CC-6E5E89365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004" y="2038487"/>
            <a:ext cx="4427618" cy="38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3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7BC42FFB-689E-F145-9DD1-910265951532}"/>
              </a:ext>
            </a:extLst>
          </p:cNvPr>
          <p:cNvSpPr txBox="1"/>
          <p:nvPr/>
        </p:nvSpPr>
        <p:spPr>
          <a:xfrm>
            <a:off x="566115" y="2229454"/>
            <a:ext cx="35089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0" i="0" dirty="0">
                <a:effectLst/>
                <a:latin typeface="+mj-lt"/>
              </a:rPr>
              <a:t>Depuis 2021 FORCE Picardie intervient en consultance sur les sessions de formation </a:t>
            </a:r>
            <a:r>
              <a:rPr lang="fr-FR" sz="2000" b="1" i="0" dirty="0">
                <a:effectLst/>
                <a:latin typeface="+mj-lt"/>
              </a:rPr>
              <a:t>CIP</a:t>
            </a:r>
            <a:r>
              <a:rPr lang="fr-FR" sz="2000" b="0" i="0" dirty="0">
                <a:effectLst/>
                <a:latin typeface="+mj-lt"/>
              </a:rPr>
              <a:t> financées par le conseil régional des Hauts de France au sein de l’organisme REAL Conseil situé à Amiens. </a:t>
            </a:r>
            <a:endParaRPr lang="fr-FR" sz="2000" dirty="0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272209" y="6118599"/>
            <a:ext cx="9220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: expertise reconnue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B66874-AD41-6EE5-CEEE-D4DD8E4D4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577" y="1143066"/>
            <a:ext cx="3114833" cy="22235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C1B6E2-6CF5-9B62-CB4F-E3317FBC1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913" y="4065178"/>
            <a:ext cx="2980497" cy="10241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547CEE-89D3-A3EC-154A-6DEAB1943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941" y="1964764"/>
            <a:ext cx="4205636" cy="28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14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026979" y="5989392"/>
            <a:ext cx="971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développe une action d’insertion nouvelle </a:t>
            </a:r>
          </a:p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et innovante sur l’ensemble du département de la Somme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C4D3EBF-0BB7-49CB-AE8E-E5A977CFC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2" t="14203" r="26549" b="6667"/>
          <a:stretch/>
        </p:blipFill>
        <p:spPr>
          <a:xfrm>
            <a:off x="566115" y="1039664"/>
            <a:ext cx="5106787" cy="477449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7CD81F3-B136-377D-1B05-0CA7917ABC29}"/>
              </a:ext>
            </a:extLst>
          </p:cNvPr>
          <p:cNvSpPr txBox="1"/>
          <p:nvPr/>
        </p:nvSpPr>
        <p:spPr>
          <a:xfrm>
            <a:off x="6035562" y="1187040"/>
            <a:ext cx="54694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 err="1">
                <a:effectLst/>
                <a:latin typeface="Poppins" panose="00000500000000000000" pitchFamily="2" charset="0"/>
              </a:rPr>
              <a:t>Prépa’IAE</a:t>
            </a:r>
            <a:r>
              <a:rPr lang="fr-FR" b="0" i="0" dirty="0">
                <a:effectLst/>
                <a:latin typeface="Poppins" panose="00000500000000000000" pitchFamily="2" charset="0"/>
              </a:rPr>
              <a:t>: </a:t>
            </a:r>
          </a:p>
          <a:p>
            <a:endParaRPr lang="fr-FR" b="0" i="0" dirty="0">
              <a:effectLst/>
              <a:latin typeface="Poppins" panose="00000500000000000000" pitchFamily="2" charset="0"/>
            </a:endParaRPr>
          </a:p>
          <a:p>
            <a:r>
              <a:rPr lang="fr-FR" dirty="0">
                <a:latin typeface="Poppins" panose="00000500000000000000" pitchFamily="2" charset="0"/>
              </a:rPr>
              <a:t>Une action d’insertion qui vise à la </a:t>
            </a:r>
            <a:r>
              <a:rPr lang="fr-FR" b="0" i="0" dirty="0">
                <a:effectLst/>
                <a:latin typeface="Poppins" panose="00000500000000000000" pitchFamily="2" charset="0"/>
              </a:rPr>
              <a:t>Préparation et à la candidature pour l’intégration en CDD insertion au sein d’une structure d’IAE</a:t>
            </a:r>
            <a:endParaRPr lang="fr-FR" dirty="0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07032604-B01E-D7D0-F107-5FA23CF68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529" y="6664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73A1C6E6-73A2-A442-7F6B-A35033A15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8863" r="13602" b="17625"/>
          <a:stretch/>
        </p:blipFill>
        <p:spPr bwMode="auto">
          <a:xfrm rot="-5186741">
            <a:off x="7352327" y="2250567"/>
            <a:ext cx="2945660" cy="39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1844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1143</Words>
  <Application>Microsoft Office PowerPoint</Application>
  <PresentationFormat>Grand écran</PresentationFormat>
  <Paragraphs>66</Paragraphs>
  <Slides>15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Lato</vt:lpstr>
      <vt:lpstr>Poppins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 Dupuis</dc:creator>
  <cp:lastModifiedBy>Gaël Dupuis</cp:lastModifiedBy>
  <cp:revision>4</cp:revision>
  <dcterms:created xsi:type="dcterms:W3CDTF">2023-01-30T11:11:44Z</dcterms:created>
  <dcterms:modified xsi:type="dcterms:W3CDTF">2025-08-28T10:05:26Z</dcterms:modified>
</cp:coreProperties>
</file>